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301" r:id="rId9"/>
    <p:sldId id="302" r:id="rId10"/>
    <p:sldId id="264" r:id="rId11"/>
    <p:sldId id="289" r:id="rId12"/>
    <p:sldId id="275" r:id="rId13"/>
    <p:sldId id="276" r:id="rId14"/>
    <p:sldId id="266" r:id="rId15"/>
    <p:sldId id="291" r:id="rId16"/>
    <p:sldId id="293" r:id="rId17"/>
    <p:sldId id="298" r:id="rId18"/>
    <p:sldId id="299" r:id="rId19"/>
    <p:sldId id="278" r:id="rId20"/>
    <p:sldId id="281" r:id="rId21"/>
    <p:sldId id="294" r:id="rId22"/>
    <p:sldId id="303" r:id="rId23"/>
    <p:sldId id="268" r:id="rId24"/>
    <p:sldId id="305" r:id="rId25"/>
    <p:sldId id="304" r:id="rId26"/>
    <p:sldId id="295" r:id="rId27"/>
    <p:sldId id="306" r:id="rId28"/>
    <p:sldId id="282" r:id="rId29"/>
    <p:sldId id="269" r:id="rId30"/>
    <p:sldId id="284" r:id="rId31"/>
    <p:sldId id="272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0924"/>
  </p:normalViewPr>
  <p:slideViewPr>
    <p:cSldViewPr snapToGrid="0" snapToObjects="1">
      <p:cViewPr>
        <p:scale>
          <a:sx n="100" d="100"/>
          <a:sy n="100" d="100"/>
        </p:scale>
        <p:origin x="2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4A2AC-6AA7-1945-9991-1521BC2572AA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6E044-FD2F-F34A-B57E-984DDBB4C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dirty="0" smtClean="0"/>
              <a:t>, Each simulation traverses the tree by selecting the edge with maximum action value </a:t>
            </a:r>
            <a:r>
              <a:rPr lang="en-US" i="1" dirty="0" smtClean="0"/>
              <a:t>Q</a:t>
            </a:r>
            <a:r>
              <a:rPr lang="en-US" dirty="0" smtClean="0"/>
              <a:t>, plus a bonus </a:t>
            </a:r>
            <a:r>
              <a:rPr lang="en-US" i="1" dirty="0" smtClean="0"/>
              <a:t>u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) that depends on a stored prior probability </a:t>
            </a:r>
            <a:r>
              <a:rPr lang="en-US" i="1" dirty="0" smtClean="0"/>
              <a:t>P </a:t>
            </a:r>
            <a:r>
              <a:rPr lang="en-US" dirty="0" smtClean="0"/>
              <a:t>for that edge. 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, The leaf node may be expanded; the new node is processed once by the policy network </a:t>
            </a:r>
            <a:r>
              <a:rPr lang="en-US" i="1" dirty="0" err="1" smtClean="0"/>
              <a:t>pσ</a:t>
            </a:r>
            <a:r>
              <a:rPr lang="en-US" i="1" dirty="0" smtClean="0"/>
              <a:t> </a:t>
            </a:r>
            <a:r>
              <a:rPr lang="en-US" dirty="0" smtClean="0"/>
              <a:t>and the output probabilities are stored as prior probabilities </a:t>
            </a:r>
            <a:r>
              <a:rPr lang="en-US" i="1" dirty="0" smtClean="0"/>
              <a:t>P </a:t>
            </a:r>
            <a:r>
              <a:rPr lang="en-US" dirty="0" smtClean="0"/>
              <a:t>for each action. </a:t>
            </a:r>
          </a:p>
          <a:p>
            <a:r>
              <a:rPr lang="en-US" b="1" dirty="0" smtClean="0"/>
              <a:t>c</a:t>
            </a:r>
            <a:r>
              <a:rPr lang="en-US" dirty="0" smtClean="0"/>
              <a:t>, At the end of a simulation, the leaf node is evaluated in two ways: using the value network </a:t>
            </a:r>
            <a:r>
              <a:rPr lang="en-US" i="1" dirty="0" err="1" smtClean="0"/>
              <a:t>vθ</a:t>
            </a:r>
            <a:r>
              <a:rPr lang="en-US" dirty="0" smtClean="0"/>
              <a:t>; and by running</a:t>
            </a:r>
            <a:br>
              <a:rPr lang="en-US" dirty="0" smtClean="0"/>
            </a:br>
            <a:r>
              <a:rPr lang="en-US" dirty="0" smtClean="0"/>
              <a:t>a rollout to the end of the game with the fast rollout policy </a:t>
            </a:r>
            <a:r>
              <a:rPr lang="en-US" i="1" dirty="0" smtClean="0"/>
              <a:t>pπ</a:t>
            </a:r>
            <a:r>
              <a:rPr lang="en-US" dirty="0" smtClean="0"/>
              <a:t>, then computing the winner with function </a:t>
            </a:r>
            <a:r>
              <a:rPr lang="en-US" i="1" dirty="0" smtClean="0"/>
              <a:t>r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d</a:t>
            </a:r>
            <a:r>
              <a:rPr lang="en-US" dirty="0" smtClean="0"/>
              <a:t>, Action values </a:t>
            </a:r>
            <a:r>
              <a:rPr lang="en-US" i="1" dirty="0" smtClean="0"/>
              <a:t>Q </a:t>
            </a:r>
            <a:r>
              <a:rPr lang="en-US" dirty="0" smtClean="0"/>
              <a:t>are updated to track the mean value of all evaluations </a:t>
            </a:r>
            <a:r>
              <a:rPr lang="en-US" i="1" dirty="0" smtClean="0"/>
              <a:t>r</a:t>
            </a:r>
            <a:r>
              <a:rPr lang="en-US" dirty="0" smtClean="0"/>
              <a:t>(·) and </a:t>
            </a:r>
            <a:r>
              <a:rPr lang="en-US" i="1" dirty="0" err="1" smtClean="0"/>
              <a:t>vθ</a:t>
            </a:r>
            <a:r>
              <a:rPr lang="en-US" dirty="0" smtClean="0"/>
              <a:t>(·) in the </a:t>
            </a:r>
            <a:r>
              <a:rPr lang="en-US" dirty="0" err="1" smtClean="0"/>
              <a:t>subtree</a:t>
            </a:r>
            <a:r>
              <a:rPr lang="en-US" dirty="0" smtClean="0"/>
              <a:t> below that action.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</a:t>
            </a:r>
            <a:r>
              <a:rPr lang="en-US" dirty="0" smtClean="0"/>
              <a:t>, Each simulation traverses the tree by selecting the edge with maximum action value </a:t>
            </a:r>
            <a:r>
              <a:rPr lang="en-US" i="1" dirty="0" smtClean="0"/>
              <a:t>Q</a:t>
            </a:r>
            <a:r>
              <a:rPr lang="en-US" dirty="0" smtClean="0"/>
              <a:t>, plus a bonus </a:t>
            </a:r>
            <a:r>
              <a:rPr lang="en-US" i="1" dirty="0" smtClean="0"/>
              <a:t>u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) that depends on a stored prior probability </a:t>
            </a:r>
            <a:r>
              <a:rPr lang="en-US" i="1" dirty="0" smtClean="0"/>
              <a:t>P </a:t>
            </a:r>
            <a:r>
              <a:rPr lang="en-US" dirty="0" smtClean="0"/>
              <a:t>for that edge. </a:t>
            </a:r>
          </a:p>
          <a:p>
            <a:r>
              <a:rPr lang="en-US" b="1" dirty="0" smtClean="0"/>
              <a:t>b</a:t>
            </a:r>
            <a:r>
              <a:rPr lang="en-US" dirty="0" smtClean="0"/>
              <a:t>, The leaf node may be expanded; the new node is processed once by the policy network </a:t>
            </a:r>
            <a:r>
              <a:rPr lang="en-US" i="1" dirty="0" err="1" smtClean="0"/>
              <a:t>pσ</a:t>
            </a:r>
            <a:r>
              <a:rPr lang="en-US" i="1" dirty="0" smtClean="0"/>
              <a:t> </a:t>
            </a:r>
            <a:r>
              <a:rPr lang="en-US" dirty="0" smtClean="0"/>
              <a:t>and the output probabilities are stored as prior probabilities </a:t>
            </a:r>
            <a:r>
              <a:rPr lang="en-US" i="1" dirty="0" smtClean="0"/>
              <a:t>P </a:t>
            </a:r>
            <a:r>
              <a:rPr lang="en-US" dirty="0" smtClean="0"/>
              <a:t>for each action. </a:t>
            </a:r>
          </a:p>
          <a:p>
            <a:r>
              <a:rPr lang="en-US" b="1" dirty="0" smtClean="0"/>
              <a:t>c</a:t>
            </a:r>
            <a:r>
              <a:rPr lang="en-US" dirty="0" smtClean="0"/>
              <a:t>, At the end of a simulation, the leaf node is evaluated in two ways: using the value network </a:t>
            </a:r>
            <a:r>
              <a:rPr lang="en-US" i="1" dirty="0" err="1" smtClean="0"/>
              <a:t>vθ</a:t>
            </a:r>
            <a:r>
              <a:rPr lang="en-US" dirty="0" smtClean="0"/>
              <a:t>; and by running</a:t>
            </a:r>
            <a:br>
              <a:rPr lang="en-US" dirty="0" smtClean="0"/>
            </a:br>
            <a:r>
              <a:rPr lang="en-US" dirty="0" smtClean="0"/>
              <a:t>a rollout to the end of the game with the fast rollout policy </a:t>
            </a:r>
            <a:r>
              <a:rPr lang="en-US" i="1" dirty="0" smtClean="0"/>
              <a:t>pπ</a:t>
            </a:r>
            <a:r>
              <a:rPr lang="en-US" dirty="0" smtClean="0"/>
              <a:t>, then computing the winner with function </a:t>
            </a:r>
            <a:r>
              <a:rPr lang="en-US" i="1" dirty="0" smtClean="0"/>
              <a:t>r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d</a:t>
            </a:r>
            <a:r>
              <a:rPr lang="en-US" dirty="0" smtClean="0"/>
              <a:t>, Action values </a:t>
            </a:r>
            <a:r>
              <a:rPr lang="en-US" i="1" dirty="0" smtClean="0"/>
              <a:t>Q </a:t>
            </a:r>
            <a:r>
              <a:rPr lang="en-US" dirty="0" smtClean="0"/>
              <a:t>are updated to track the mean value of all evaluations </a:t>
            </a:r>
            <a:r>
              <a:rPr lang="en-US" i="1" dirty="0" smtClean="0"/>
              <a:t>r</a:t>
            </a:r>
            <a:r>
              <a:rPr lang="en-US" dirty="0" smtClean="0"/>
              <a:t>(·) and </a:t>
            </a:r>
            <a:r>
              <a:rPr lang="en-US" i="1" dirty="0" err="1" smtClean="0"/>
              <a:t>vθ</a:t>
            </a:r>
            <a:r>
              <a:rPr lang="en-US" dirty="0" smtClean="0"/>
              <a:t>(·) in the </a:t>
            </a:r>
            <a:r>
              <a:rPr lang="en-US" dirty="0" err="1" smtClean="0"/>
              <a:t>subtree</a:t>
            </a:r>
            <a:r>
              <a:rPr lang="en-US" dirty="0" smtClean="0"/>
              <a:t> below that action.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9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3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6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如果参数的先验概率和后验概率满足同一分布，那么在先验概率中赋予参数的物理意义可以传递至后验概率中，当然还有很多其他的优点！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1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如果参数的先验概率和后验概率满足同一分布，那么在先验概率中赋予参数的物理意义可以传递至后验概率中，当然还有很多其他的优点！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6E044-FD2F-F34A-B57E-984DDBB4CA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1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5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1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1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3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7A9F0-A4C3-C54B-98FA-CECE75C9A6BA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EDFC-39F6-474B-B84D-BA4A48F76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tiff"/><Relationship Id="rId7" Type="http://schemas.openxmlformats.org/officeDocument/2006/relationships/image" Target="../media/image2.tiff"/><Relationship Id="rId8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Exploration &amp; Exploitation</a:t>
            </a:r>
            <a:br>
              <a:rPr lang="en-US" dirty="0" smtClean="0"/>
            </a:br>
            <a:r>
              <a:rPr lang="en-US" sz="3200" dirty="0" smtClean="0"/>
              <a:t> </a:t>
            </a:r>
            <a:r>
              <a:rPr lang="en-US" altLang="zh-CN" sz="3200" dirty="0" smtClean="0"/>
              <a:t>i</a:t>
            </a:r>
            <a:r>
              <a:rPr lang="en-US" sz="3200" dirty="0" smtClean="0"/>
              <a:t>n Computational Advertising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Hulu ADI        </a:t>
            </a:r>
          </a:p>
          <a:p>
            <a:r>
              <a:rPr lang="en-US" dirty="0" smtClean="0"/>
              <a:t>Zhe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6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UCB(Upper </a:t>
            </a:r>
            <a:r>
              <a:rPr lang="en-US" altLang="zh-CN" sz="4000" dirty="0"/>
              <a:t>C</a:t>
            </a:r>
            <a:r>
              <a:rPr lang="en-US" altLang="zh-CN" sz="4000" dirty="0" smtClean="0"/>
              <a:t>onfidence </a:t>
            </a:r>
            <a:r>
              <a:rPr lang="en-US" altLang="zh-CN" sz="4000" dirty="0"/>
              <a:t>B</a:t>
            </a:r>
            <a:r>
              <a:rPr lang="en-US" altLang="zh-CN" sz="4000" dirty="0" smtClean="0"/>
              <a:t>ound</a:t>
            </a:r>
            <a:r>
              <a:rPr lang="en-US" altLang="zh-CN" sz="4000" dirty="0"/>
              <a:t>)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8645"/>
            <a:ext cx="11216985" cy="3643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20969" y="4233009"/>
            <a:ext cx="1791025" cy="5040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11994" y="3931057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?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9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UCB(Upper </a:t>
            </a:r>
            <a:r>
              <a:rPr lang="en-US" altLang="zh-CN" sz="4000" dirty="0"/>
              <a:t>C</a:t>
            </a:r>
            <a:r>
              <a:rPr lang="en-US" altLang="zh-CN" sz="4000" dirty="0" smtClean="0"/>
              <a:t>onfidence </a:t>
            </a:r>
            <a:r>
              <a:rPr lang="en-US" altLang="zh-CN" sz="4000" dirty="0"/>
              <a:t>B</a:t>
            </a:r>
            <a:r>
              <a:rPr lang="en-US" altLang="zh-CN" sz="4000" dirty="0" smtClean="0"/>
              <a:t>ound</a:t>
            </a:r>
            <a:r>
              <a:rPr lang="en-US" altLang="zh-CN" sz="4000" dirty="0"/>
              <a:t>)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824621" y="1690688"/>
            <a:ext cx="5465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/>
              <a:t>Chernoff</a:t>
            </a:r>
            <a:r>
              <a:rPr lang="en-US" sz="3200" b="1" dirty="0" smtClean="0"/>
              <a:t> - </a:t>
            </a:r>
            <a:r>
              <a:rPr lang="en-US" sz="3200" b="1" dirty="0" err="1" smtClean="0"/>
              <a:t>Hoeffding</a:t>
            </a:r>
            <a:r>
              <a:rPr lang="en-US" sz="3200" b="1" dirty="0" smtClean="0"/>
              <a:t> </a:t>
            </a:r>
            <a:r>
              <a:rPr lang="en-US" altLang="zh-CN" sz="3200" b="1" dirty="0" smtClean="0"/>
              <a:t>I</a:t>
            </a:r>
            <a:r>
              <a:rPr lang="en-US" sz="3200" b="1" dirty="0" smtClean="0"/>
              <a:t>nequality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5" y="2586760"/>
            <a:ext cx="4114881" cy="877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1" y="3818893"/>
            <a:ext cx="6301660" cy="8460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21" y="2813133"/>
            <a:ext cx="1698639" cy="553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65799" r="36030" b="21187"/>
          <a:stretch/>
        </p:blipFill>
        <p:spPr>
          <a:xfrm>
            <a:off x="7873808" y="4241921"/>
            <a:ext cx="2215488" cy="609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6747934" y="4165601"/>
            <a:ext cx="1233576" cy="32302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42022"/>
          <a:stretch/>
        </p:blipFill>
        <p:spPr>
          <a:xfrm>
            <a:off x="867641" y="5025697"/>
            <a:ext cx="3653559" cy="8460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61823" r="24271"/>
          <a:stretch/>
        </p:blipFill>
        <p:spPr>
          <a:xfrm>
            <a:off x="6965318" y="4995035"/>
            <a:ext cx="876300" cy="8460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65799" r="36030" b="21187"/>
          <a:stretch/>
        </p:blipFill>
        <p:spPr>
          <a:xfrm>
            <a:off x="4394199" y="5168432"/>
            <a:ext cx="2479231" cy="6821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981510" y="5101844"/>
            <a:ext cx="654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4400" baseline="30000" dirty="0" smtClean="0">
                <a:latin typeface="Times New Roman" charset="0"/>
                <a:ea typeface="Times New Roman" charset="0"/>
                <a:cs typeface="Times New Roman" charset="0"/>
              </a:rPr>
              <a:t>-4</a:t>
            </a:r>
            <a:endParaRPr lang="en-US" sz="4400" baseline="30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97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UCB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1"/>
            <a:ext cx="10772312" cy="24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1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E&amp;E Application </a:t>
            </a:r>
            <a:r>
              <a:rPr lang="en-US" sz="4000" dirty="0" smtClean="0"/>
              <a:t>– </a:t>
            </a:r>
            <a:r>
              <a:rPr lang="en-US" altLang="zh-CN" sz="4000" dirty="0" smtClean="0"/>
              <a:t>CTR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Exploration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more high CTR ad slots, and more accurate CTR prediction</a:t>
            </a:r>
          </a:p>
          <a:p>
            <a:pPr lvl="1"/>
            <a:r>
              <a:rPr lang="en-US" dirty="0" smtClean="0"/>
              <a:t>Reward: Click</a:t>
            </a:r>
          </a:p>
          <a:p>
            <a:pPr lvl="1"/>
            <a:r>
              <a:rPr lang="en-US" dirty="0" smtClean="0"/>
              <a:t>Arm: Each Ad Slot</a:t>
            </a:r>
          </a:p>
          <a:p>
            <a:pPr lvl="1"/>
            <a:r>
              <a:rPr lang="en-US" dirty="0" smtClean="0"/>
              <a:t>Action j: Impression on ad slot j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6" r="1418" b="-3007"/>
          <a:stretch/>
        </p:blipFill>
        <p:spPr>
          <a:xfrm>
            <a:off x="4112190" y="4318000"/>
            <a:ext cx="2466410" cy="50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149600" y="4318000"/>
            <a:ext cx="962590" cy="20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4100" y="4065866"/>
            <a:ext cx="242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CTR of ad slot j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96000" y="3916226"/>
            <a:ext cx="327590" cy="561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3489651"/>
            <a:ext cx="443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#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total impression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91494" y="5541600"/>
            <a:ext cx="3519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#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impression of ad slot j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423590" y="4804530"/>
            <a:ext cx="328897" cy="832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63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UCB 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UCB1-Normal</a:t>
            </a:r>
          </a:p>
          <a:p>
            <a:endParaRPr lang="en-US" dirty="0" smtClean="0"/>
          </a:p>
          <a:p>
            <a:r>
              <a:rPr lang="en-US" dirty="0" smtClean="0"/>
              <a:t>UCB1-Tuned</a:t>
            </a:r>
          </a:p>
          <a:p>
            <a:endParaRPr lang="en-US" dirty="0" smtClean="0"/>
          </a:p>
          <a:p>
            <a:r>
              <a:rPr lang="en-US" dirty="0" smtClean="0"/>
              <a:t>UCB2</a:t>
            </a:r>
          </a:p>
          <a:p>
            <a:endParaRPr lang="en-US" dirty="0" smtClean="0"/>
          </a:p>
          <a:p>
            <a:r>
              <a:rPr lang="en-US" dirty="0"/>
              <a:t>UCT(Upper Confidence Bound Apply to Tree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UCB+MCTS(Monte Carlo Tree Search)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82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817688"/>
            <a:ext cx="11086261" cy="37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77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27"/>
          <a:stretch/>
        </p:blipFill>
        <p:spPr>
          <a:xfrm>
            <a:off x="800099" y="1817688"/>
            <a:ext cx="2768601" cy="3744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31" y="1817688"/>
            <a:ext cx="58039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0" y="2582863"/>
            <a:ext cx="3975100" cy="147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9" y="3854451"/>
            <a:ext cx="4511673" cy="1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8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Thompson Sampling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t="2158" b="1637"/>
          <a:stretch/>
        </p:blipFill>
        <p:spPr>
          <a:xfrm>
            <a:off x="977900" y="1830388"/>
            <a:ext cx="6516062" cy="40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Approaches </a:t>
            </a:r>
            <a:r>
              <a:rPr lang="mr-IN" altLang="zh-CN" dirty="0" smtClean="0"/>
              <a:t>–</a:t>
            </a:r>
            <a:r>
              <a:rPr lang="en-US" altLang="zh-CN" dirty="0" smtClean="0"/>
              <a:t> Thompson Sampling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" t="1121" b="1660"/>
          <a:stretch/>
        </p:blipFill>
        <p:spPr>
          <a:xfrm>
            <a:off x="965200" y="1485900"/>
            <a:ext cx="7564429" cy="520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83483" y="3323310"/>
            <a:ext cx="2822217" cy="5120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05700" y="2981404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?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6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700" cy="1325563"/>
          </a:xfrm>
        </p:spPr>
        <p:txBody>
          <a:bodyPr/>
          <a:lstStyle/>
          <a:p>
            <a:r>
              <a:rPr lang="en-US" altLang="zh-CN" dirty="0"/>
              <a:t>Main Approaches </a:t>
            </a:r>
            <a:r>
              <a:rPr lang="mr-IN" altLang="zh-CN" dirty="0"/>
              <a:t>–</a:t>
            </a:r>
            <a:r>
              <a:rPr lang="en-US" altLang="zh-CN" dirty="0"/>
              <a:t> </a:t>
            </a:r>
            <a:r>
              <a:rPr lang="en-US" altLang="zh-CN" dirty="0" smtClean="0"/>
              <a:t>Beta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0"/>
          <a:stretch/>
        </p:blipFill>
        <p:spPr>
          <a:xfrm>
            <a:off x="838200" y="1779588"/>
            <a:ext cx="3686502" cy="3528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5" r="35993"/>
          <a:stretch/>
        </p:blipFill>
        <p:spPr>
          <a:xfrm>
            <a:off x="4419600" y="1779588"/>
            <a:ext cx="3251200" cy="3528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94"/>
          <a:stretch/>
        </p:blipFill>
        <p:spPr>
          <a:xfrm>
            <a:off x="7670800" y="1779588"/>
            <a:ext cx="3441701" cy="35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is E&amp;E?</a:t>
            </a:r>
          </a:p>
          <a:p>
            <a:r>
              <a:rPr lang="en-US" sz="3200" dirty="0" smtClean="0"/>
              <a:t>Main Approaches</a:t>
            </a:r>
          </a:p>
          <a:p>
            <a:r>
              <a:rPr lang="en-US" sz="3200" dirty="0" smtClean="0"/>
              <a:t>E&amp;E applications in </a:t>
            </a:r>
            <a:r>
              <a:rPr lang="en-US" sz="3200" dirty="0" smtClean="0"/>
              <a:t>Computational </a:t>
            </a:r>
            <a:r>
              <a:rPr lang="en-US" sz="3200" dirty="0"/>
              <a:t>A</a:t>
            </a:r>
            <a:r>
              <a:rPr lang="en-US" sz="3200" dirty="0" smtClean="0"/>
              <a:t>dvertising</a:t>
            </a:r>
            <a:endParaRPr lang="zh-CN" altLang="en-US" sz="3200" dirty="0" smtClean="0"/>
          </a:p>
          <a:p>
            <a:r>
              <a:rPr lang="en-US" altLang="zh-CN" sz="3200" dirty="0" smtClean="0"/>
              <a:t>Summary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78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Approaches </a:t>
            </a:r>
            <a:r>
              <a:rPr lang="mr-IN" altLang="zh-CN" dirty="0"/>
              <a:t>–</a:t>
            </a:r>
            <a:r>
              <a:rPr lang="en-US" altLang="zh-CN" dirty="0"/>
              <a:t> Thompson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Why Beta distribution?</a:t>
            </a:r>
          </a:p>
          <a:p>
            <a:pPr lvl="1"/>
            <a:r>
              <a:rPr lang="en-US" dirty="0" smtClean="0"/>
              <a:t>the beta distribution is the conjugate prior probability distribution for the Bernoulli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48467" y="3054310"/>
                <a:ext cx="7216143" cy="489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 smtClean="0"/>
                  <a:t>                      </a:t>
                </a:r>
                <a:r>
                  <a:rPr lang="en-US" altLang="zh-CN" sz="2400" dirty="0" smtClean="0"/>
                  <a:t>Bernoulli </a:t>
                </a:r>
                <a:r>
                  <a:rPr lang="en-US" altLang="zh-CN" sz="2400" dirty="0"/>
                  <a:t>likelihood</a:t>
                </a:r>
                <a:r>
                  <a:rPr lang="zh-CN" altLang="en-US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67" y="3054310"/>
                <a:ext cx="7216143" cy="489301"/>
              </a:xfrm>
              <a:prstGeom prst="rect">
                <a:avLst/>
              </a:prstGeom>
              <a:blipFill rotWithShape="0">
                <a:blip r:embed="rId3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53682" y="3730938"/>
                <a:ext cx="5884944" cy="666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sz="2400" i="1" dirty="0"/>
                      <m:t>(</m:t>
                    </m:r>
                    <m:r>
                      <m:rPr>
                        <m:nor/>
                      </m:rPr>
                      <a:rPr lang="en-US" altLang="zh-CN" sz="2400" i="1" dirty="0"/>
                      <m:t>θ</m:t>
                    </m:r>
                    <m:r>
                      <m:rPr>
                        <m:nor/>
                      </m:rPr>
                      <a:rPr lang="en-US" altLang="zh-CN" sz="2400" i="1" dirty="0"/>
                      <m:t>)=</m:t>
                    </m:r>
                    <m:f>
                      <m:fPr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i="1" dirty="0"/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) </m:t>
                        </m:r>
                      </m:den>
                    </m:f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i="1" dirty="0"/>
                              <m:t>θ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CN" sz="2400" i="1" dirty="0"/>
                              <m:t>a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i="1" dirty="0"/>
                          <m:t>b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i="1" dirty="0" smtClean="0"/>
                  <a:t>            </a:t>
                </a:r>
                <a:r>
                  <a:rPr lang="en-US" altLang="zh-CN" sz="2400" dirty="0" smtClean="0"/>
                  <a:t>Beta(a,b)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82" y="3730938"/>
                <a:ext cx="5884944" cy="666657"/>
              </a:xfrm>
              <a:prstGeom prst="rect">
                <a:avLst/>
              </a:prstGeom>
              <a:blipFill rotWithShape="0">
                <a:blip r:embed="rId4"/>
                <a:stretch>
                  <a:fillRect r="-518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648467" y="4584922"/>
                <a:ext cx="8534400" cy="87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|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D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400" i="1" dirty="0"/>
                                <m:t>θ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m:rPr>
                              <m:nor/>
                            </m:rPr>
                            <a:rPr lang="en-US" altLang="zh-CN" sz="2400" i="1" dirty="0"/>
                            <m:t>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sz="2400" i="1" dirty="0"/>
                        <m:t>θ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67" y="4584922"/>
                <a:ext cx="8534400" cy="8745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48467" y="5646847"/>
                <a:ext cx="33224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400" i="1" dirty="0"/>
                          <m:t>θ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|</m:t>
                        </m:r>
                        <m:r>
                          <m:rPr>
                            <m:nor/>
                          </m:rPr>
                          <a:rPr lang="en-US" altLang="zh-CN" sz="2400" dirty="0"/>
                          <m:t>D</m:t>
                        </m:r>
                      </m:e>
                    </m:d>
                  </m:oMath>
                </a14:m>
                <a:r>
                  <a:rPr lang="en-US" altLang="zh-CN" sz="2400" dirty="0"/>
                  <a:t>=Beta(a+N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,b+N</a:t>
                </a:r>
                <a:r>
                  <a:rPr lang="en-US" altLang="zh-CN" sz="2400" baseline="-25000" dirty="0"/>
                  <a:t>0</a:t>
                </a:r>
                <a:r>
                  <a:rPr lang="en-US" altLang="zh-CN" sz="2400" dirty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67" y="5646847"/>
                <a:ext cx="332244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67" t="-10526" r="-16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95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Approaches </a:t>
            </a:r>
            <a:r>
              <a:rPr lang="mr-IN" altLang="zh-CN" dirty="0"/>
              <a:t>–</a:t>
            </a:r>
            <a:r>
              <a:rPr lang="en-US" altLang="zh-CN" dirty="0"/>
              <a:t> Thompson Sampling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0863"/>
            <a:ext cx="5524500" cy="4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E&amp;E </a:t>
            </a:r>
            <a:r>
              <a:rPr lang="en-US" sz="3600" dirty="0" smtClean="0"/>
              <a:t>Application </a:t>
            </a:r>
            <a:r>
              <a:rPr lang="en-US" sz="3600" dirty="0"/>
              <a:t>- Programmatic Creative Optimization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21172"/>
            <a:ext cx="2105907" cy="2981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730" y="1921172"/>
            <a:ext cx="2105907" cy="2981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60" y="1921172"/>
            <a:ext cx="2105907" cy="2981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390" y="1921172"/>
            <a:ext cx="2109218" cy="29810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3180" y="5334000"/>
            <a:ext cx="5962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</a:rPr>
              <a:t>Which Creative is </a:t>
            </a:r>
            <a:r>
              <a:rPr lang="en-US" altLang="zh-CN" sz="4000" b="1" smtClean="0">
                <a:solidFill>
                  <a:srgbClr val="FF0000"/>
                </a:solidFill>
              </a:rPr>
              <a:t>the Best?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81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Contextual Bandit Approach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to integrate </a:t>
            </a:r>
            <a:r>
              <a:rPr lang="en-US" sz="3200" dirty="0" smtClean="0"/>
              <a:t>Explore </a:t>
            </a:r>
            <a:r>
              <a:rPr lang="en-US" sz="3200" dirty="0"/>
              <a:t>and </a:t>
            </a:r>
            <a:r>
              <a:rPr lang="en-US" sz="3200" dirty="0" smtClean="0"/>
              <a:t>Exploit </a:t>
            </a:r>
            <a:r>
              <a:rPr lang="en-US" sz="3200" dirty="0"/>
              <a:t>with contextual model</a:t>
            </a:r>
            <a:r>
              <a:rPr lang="en-US" sz="3200" dirty="0" smtClean="0"/>
              <a:t>?</a:t>
            </a:r>
          </a:p>
          <a:p>
            <a:pPr lvl="1"/>
            <a:r>
              <a:rPr lang="en-US" sz="2800" dirty="0" smtClean="0"/>
              <a:t>Content</a:t>
            </a:r>
          </a:p>
          <a:p>
            <a:pPr lvl="1"/>
            <a:r>
              <a:rPr lang="en-US" sz="2800" dirty="0" smtClean="0"/>
              <a:t>Topic</a:t>
            </a:r>
          </a:p>
          <a:p>
            <a:pPr lvl="1"/>
            <a:r>
              <a:rPr lang="en-US" sz="2800" dirty="0" smtClean="0"/>
              <a:t>Labels / Attributes</a:t>
            </a:r>
          </a:p>
          <a:p>
            <a:pPr lvl="1"/>
            <a:r>
              <a:rPr lang="en-US" altLang="zh-CN" sz="2800" dirty="0" smtClean="0"/>
              <a:t>D</a:t>
            </a:r>
            <a:r>
              <a:rPr lang="en-US" sz="2800" dirty="0" smtClean="0"/>
              <a:t>emographic</a:t>
            </a:r>
            <a:endParaRPr lang="zh-CN" altLang="en-US" sz="2800" dirty="0" smtClean="0"/>
          </a:p>
          <a:p>
            <a:pPr lvl="1"/>
            <a:r>
              <a:rPr lang="en-US" altLang="zh-CN" sz="2800" dirty="0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Historical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</a:t>
            </a:r>
            <a:endParaRPr lang="en-US" sz="2800" dirty="0"/>
          </a:p>
          <a:p>
            <a:pPr lvl="1"/>
            <a:r>
              <a:rPr lang="en-US" sz="2800" dirty="0" smtClean="0"/>
              <a:t>Etc.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9256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Contextual Bandit Approach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to integrate </a:t>
            </a:r>
            <a:r>
              <a:rPr lang="en-US" sz="3200" dirty="0" smtClean="0"/>
              <a:t>Explore </a:t>
            </a:r>
            <a:r>
              <a:rPr lang="en-US" sz="3200" dirty="0"/>
              <a:t>and </a:t>
            </a:r>
            <a:r>
              <a:rPr lang="en-US" sz="3200" dirty="0" smtClean="0"/>
              <a:t>Exploit </a:t>
            </a:r>
            <a:r>
              <a:rPr lang="en-US" sz="3200" dirty="0"/>
              <a:t>with contextual model</a:t>
            </a:r>
            <a:r>
              <a:rPr lang="en-US" sz="3200" dirty="0" smtClean="0"/>
              <a:t>?</a:t>
            </a:r>
          </a:p>
          <a:p>
            <a:pPr lvl="1"/>
            <a:r>
              <a:rPr lang="en-US" sz="2800" dirty="0" smtClean="0"/>
              <a:t>Content</a:t>
            </a:r>
          </a:p>
          <a:p>
            <a:pPr lvl="1"/>
            <a:r>
              <a:rPr lang="en-US" sz="2800" dirty="0" smtClean="0"/>
              <a:t>Topic</a:t>
            </a:r>
          </a:p>
          <a:p>
            <a:pPr lvl="1"/>
            <a:r>
              <a:rPr lang="en-US" sz="2800" dirty="0" smtClean="0"/>
              <a:t>Labels / Attributes</a:t>
            </a:r>
          </a:p>
          <a:p>
            <a:pPr lvl="1"/>
            <a:r>
              <a:rPr lang="en-US" altLang="zh-CN" sz="2800" dirty="0" smtClean="0"/>
              <a:t>D</a:t>
            </a:r>
            <a:r>
              <a:rPr lang="en-US" sz="2800" dirty="0" smtClean="0"/>
              <a:t>emographic</a:t>
            </a:r>
            <a:endParaRPr lang="zh-CN" altLang="en-US" sz="2800" dirty="0" smtClean="0"/>
          </a:p>
          <a:p>
            <a:pPr lvl="1"/>
            <a:r>
              <a:rPr lang="en-US" altLang="zh-CN" sz="2800" dirty="0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Historical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</a:t>
            </a:r>
            <a:endParaRPr lang="en-US" sz="2800" dirty="0"/>
          </a:p>
          <a:p>
            <a:pPr lvl="1"/>
            <a:r>
              <a:rPr lang="en-US" sz="2800" dirty="0" smtClean="0"/>
              <a:t>Etc.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7"/>
          <a:stretch/>
        </p:blipFill>
        <p:spPr>
          <a:xfrm>
            <a:off x="5854700" y="3567906"/>
            <a:ext cx="4064000" cy="420688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5067300" y="2425700"/>
            <a:ext cx="482600" cy="261620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4495800"/>
            <a:ext cx="29972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5462985"/>
            <a:ext cx="3886200" cy="800100"/>
          </a:xfrm>
          <a:prstGeom prst="rect">
            <a:avLst/>
          </a:prstGeom>
        </p:spPr>
      </p:pic>
      <p:sp>
        <p:nvSpPr>
          <p:cNvPr id="12" name="Multiply 11"/>
          <p:cNvSpPr/>
          <p:nvPr/>
        </p:nvSpPr>
        <p:spPr>
          <a:xfrm>
            <a:off x="7558881" y="3914379"/>
            <a:ext cx="655637" cy="655637"/>
          </a:xfrm>
          <a:prstGeom prst="mathMultiply">
            <a:avLst>
              <a:gd name="adj1" fmla="val 157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7558881" y="5096174"/>
            <a:ext cx="655637" cy="463748"/>
          </a:xfrm>
          <a:prstGeom prst="mathEqual">
            <a:avLst>
              <a:gd name="adj1" fmla="val 23520"/>
              <a:gd name="adj2" fmla="val 14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85301" y="5619372"/>
            <a:ext cx="1536700" cy="5120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922001" y="5309037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?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0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LinUCB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82" y="1942643"/>
            <a:ext cx="3886200" cy="8001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63683" y="2086648"/>
            <a:ext cx="1536700" cy="5120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00383" y="1634747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?</a:t>
            </a:r>
            <a:endParaRPr lang="en-US" sz="6600" b="1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5" t="56540" r="31895" b="34478"/>
          <a:stretch/>
        </p:blipFill>
        <p:spPr>
          <a:xfrm>
            <a:off x="2712582" y="4659987"/>
            <a:ext cx="4371203" cy="571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6" r="1418" b="-3007"/>
          <a:stretch/>
        </p:blipFill>
        <p:spPr>
          <a:xfrm>
            <a:off x="4005372" y="3347918"/>
            <a:ext cx="2466410" cy="50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06500" y="3302595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UCB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206500" y="4708267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LinUCB</a:t>
            </a:r>
            <a:endParaRPr lang="en-US" sz="2800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127500" y="3949700"/>
            <a:ext cx="101600" cy="71028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45618" y="3902809"/>
            <a:ext cx="350382" cy="66339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41181" y="511563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?</a:t>
            </a:r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51399" y="4626242"/>
            <a:ext cx="2232385" cy="6052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615415" y="4651651"/>
            <a:ext cx="461285" cy="6052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50098" y="5115639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?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39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LinUCB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4" y="2971032"/>
            <a:ext cx="3575050" cy="514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4" y="4796777"/>
            <a:ext cx="4406900" cy="64734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70374" y="3485623"/>
            <a:ext cx="12700" cy="13111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83099" y="3845577"/>
            <a:ext cx="306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chemeClr val="accent1"/>
                </a:solidFill>
              </a:rPr>
              <a:t>R</a:t>
            </a:r>
            <a:r>
              <a:rPr lang="en-US" sz="3200" b="1" smtClean="0">
                <a:solidFill>
                  <a:schemeClr val="accent1"/>
                </a:solidFill>
              </a:rPr>
              <a:t>idge </a:t>
            </a:r>
            <a:r>
              <a:rPr lang="en-US" altLang="zh-CN" sz="3200" b="1" smtClean="0">
                <a:solidFill>
                  <a:schemeClr val="accent1"/>
                </a:solidFill>
              </a:rPr>
              <a:t>R</a:t>
            </a:r>
            <a:r>
              <a:rPr lang="en-US" sz="3200" b="1" smtClean="0">
                <a:solidFill>
                  <a:schemeClr val="accent1"/>
                </a:solidFill>
              </a:rPr>
              <a:t>egression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5" t="56540" r="31895" b="34478"/>
          <a:stretch/>
        </p:blipFill>
        <p:spPr>
          <a:xfrm>
            <a:off x="2344282" y="1679214"/>
            <a:ext cx="4371203" cy="571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727494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LinUCB</a:t>
            </a:r>
            <a:endParaRPr lang="en-US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4483099" y="1645469"/>
            <a:ext cx="2232385" cy="6052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7115" y="1670878"/>
            <a:ext cx="461285" cy="6052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16200000">
            <a:off x="4286714" y="550098"/>
            <a:ext cx="486338" cy="4189698"/>
          </a:xfrm>
          <a:prstGeom prst="rightBrace">
            <a:avLst>
              <a:gd name="adj1" fmla="val 66228"/>
              <a:gd name="adj2" fmla="val 24840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1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LinUCB</a:t>
            </a:r>
            <a:endParaRPr lang="en-US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5" t="56540" r="31895" b="34478"/>
          <a:stretch/>
        </p:blipFill>
        <p:spPr>
          <a:xfrm>
            <a:off x="2344282" y="1679214"/>
            <a:ext cx="4371203" cy="571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727494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LinUCB</a:t>
            </a:r>
            <a:endParaRPr lang="en-US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4483099" y="1645469"/>
            <a:ext cx="2232385" cy="6052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7115" y="1670878"/>
            <a:ext cx="461285" cy="6052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16200000">
            <a:off x="5666998" y="-830186"/>
            <a:ext cx="486338" cy="6950266"/>
          </a:xfrm>
          <a:prstGeom prst="rightBrace">
            <a:avLst>
              <a:gd name="adj1" fmla="val 66228"/>
              <a:gd name="adj2" fmla="val 46030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81573"/>
            <a:ext cx="7683500" cy="846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9532" y="2996890"/>
            <a:ext cx="8162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/>
              <a:t>P</a:t>
            </a:r>
            <a:r>
              <a:rPr lang="en-US" altLang="zh-CN" sz="6000" dirty="0"/>
              <a:t>(</a:t>
            </a:r>
            <a:endParaRPr lang="en-US" sz="6000" dirty="0"/>
          </a:p>
        </p:txBody>
      </p:sp>
      <p:sp>
        <p:nvSpPr>
          <p:cNvPr id="17" name="TextBox 16"/>
          <p:cNvSpPr txBox="1"/>
          <p:nvPr/>
        </p:nvSpPr>
        <p:spPr>
          <a:xfrm>
            <a:off x="9057832" y="2912208"/>
            <a:ext cx="1426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)&gt;1-</a:t>
            </a:r>
            <a:endParaRPr lang="en-US" sz="6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434026" y="3068040"/>
                <a:ext cx="556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4026" y="3068040"/>
                <a:ext cx="556050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38" y="4715066"/>
            <a:ext cx="3177123" cy="5141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1" t="64557" r="50505"/>
          <a:stretch/>
        </p:blipFill>
        <p:spPr>
          <a:xfrm>
            <a:off x="7607300" y="4599457"/>
            <a:ext cx="2679700" cy="629781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9" idx="0"/>
          </p:cNvCxnSpPr>
          <p:nvPr/>
        </p:nvCxnSpPr>
        <p:spPr>
          <a:xfrm flipH="1">
            <a:off x="3708400" y="3641599"/>
            <a:ext cx="1588561" cy="10734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210082" y="3755433"/>
            <a:ext cx="600418" cy="100329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85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Main Approaches </a:t>
            </a:r>
            <a:r>
              <a:rPr lang="mr-IN" altLang="zh-CN" sz="4000" dirty="0" smtClean="0"/>
              <a:t>–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LinUCB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2888"/>
            <a:ext cx="6638538" cy="52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20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E&amp;E Applications </a:t>
            </a:r>
            <a:r>
              <a:rPr lang="mr-I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Auction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Traffic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18" y="4512848"/>
            <a:ext cx="1376364" cy="458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18" y="3729819"/>
            <a:ext cx="1023697" cy="527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18" y="2967427"/>
            <a:ext cx="1200390" cy="5072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93" y="2123279"/>
            <a:ext cx="1598614" cy="588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17600" y="1690688"/>
            <a:ext cx="2209800" cy="389731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3367478"/>
            <a:ext cx="1320800" cy="38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3305" t="17480" r="9917" b="15488"/>
          <a:stretch/>
        </p:blipFill>
        <p:spPr>
          <a:xfrm>
            <a:off x="6743700" y="3098800"/>
            <a:ext cx="1333500" cy="7747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5842001" y="3486150"/>
            <a:ext cx="901699" cy="803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>
            <a:off x="3021807" y="2417761"/>
            <a:ext cx="1333896" cy="94971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>
            <a:off x="2658508" y="3221031"/>
            <a:ext cx="1697195" cy="27315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536509" y="3639344"/>
            <a:ext cx="1819194" cy="45520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</p:cNvCxnSpPr>
          <p:nvPr/>
        </p:nvCxnSpPr>
        <p:spPr>
          <a:xfrm flipV="1">
            <a:off x="2834482" y="3692518"/>
            <a:ext cx="1686717" cy="104972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77236" y="5683130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mtClean="0"/>
              <a:t>DSP</a:t>
            </a:r>
            <a:endParaRPr lang="en-US" sz="3600" b="1"/>
          </a:p>
        </p:txBody>
      </p:sp>
      <p:sp>
        <p:nvSpPr>
          <p:cNvPr id="28" name="TextBox 27"/>
          <p:cNvSpPr txBox="1"/>
          <p:nvPr/>
        </p:nvSpPr>
        <p:spPr>
          <a:xfrm>
            <a:off x="4551914" y="5682734"/>
            <a:ext cx="86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SSP</a:t>
            </a:r>
            <a:endParaRPr lang="en-US" sz="3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604000" y="5688568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mtClean="0"/>
              <a:t>Publisher</a:t>
            </a:r>
            <a:endParaRPr lang="en-US" sz="3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9773378" y="5682734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/>
              <a:t>User</a:t>
            </a:r>
            <a:endParaRPr lang="en-US" sz="3600" b="1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8229998" y="3474634"/>
            <a:ext cx="2076539" cy="803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38487" y="2782761"/>
            <a:ext cx="2763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100 millions ad requests</a:t>
            </a:r>
            <a:endParaRPr lang="en-US" sz="2000" b="1"/>
          </a:p>
        </p:txBody>
      </p:sp>
      <p:sp>
        <p:nvSpPr>
          <p:cNvPr id="36" name="TextBox 35"/>
          <p:cNvSpPr txBox="1"/>
          <p:nvPr/>
        </p:nvSpPr>
        <p:spPr>
          <a:xfrm>
            <a:off x="5659425" y="2782761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10 millions</a:t>
            </a:r>
            <a:endParaRPr lang="en-US" sz="2000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1551" y="2825091"/>
            <a:ext cx="1186552" cy="11865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145722" y="2338621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?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4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E&amp;E?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7312" y="1690684"/>
            <a:ext cx="5044611" cy="4792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Exploitation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Maximize its expected revenue according to its current knowledge in short term</a:t>
            </a:r>
          </a:p>
          <a:p>
            <a:pPr algn="ctr"/>
            <a:r>
              <a:rPr lang="en-US" sz="3200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770077" y="1690685"/>
            <a:ext cx="5044611" cy="47923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Exploration</a:t>
            </a:r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learn more about the unknown to improve its knowledge, since the latter might increase its revenue in long term 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5246077" y="3470031"/>
            <a:ext cx="1699846" cy="973016"/>
          </a:xfrm>
          <a:prstGeom prst="leftRightArrow">
            <a:avLst>
              <a:gd name="adj1" fmla="val 54819"/>
              <a:gd name="adj2" fmla="val 50000"/>
            </a:avLst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Tradeoff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77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ecent </a:t>
            </a:r>
            <a:r>
              <a:rPr lang="en-US" dirty="0"/>
              <a:t>R</a:t>
            </a:r>
            <a:r>
              <a:rPr lang="en-US" dirty="0" smtClean="0"/>
              <a:t>esearch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389440"/>
            <a:ext cx="10668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err="1">
                <a:solidFill>
                  <a:srgbClr val="222222"/>
                </a:solidFill>
                <a:latin typeface="Arial" charset="0"/>
              </a:rPr>
              <a:t>NeuralBandit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 algorithm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: In this algorithm several neural networks are trained to </a:t>
            </a:r>
            <a:r>
              <a:rPr lang="en-US" dirty="0" err="1">
                <a:solidFill>
                  <a:srgbClr val="222222"/>
                </a:solidFill>
                <a:latin typeface="Arial" charset="0"/>
              </a:rPr>
              <a:t>modelize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 the value of rewards knowing the context, and it uses a multi-experts approach to choose online the parameters of multi-layer </a:t>
            </a:r>
            <a:r>
              <a:rPr lang="en-US" dirty="0" err="1">
                <a:solidFill>
                  <a:srgbClr val="222222"/>
                </a:solidFill>
                <a:latin typeface="Arial" charset="0"/>
              </a:rPr>
              <a:t>perceptrons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. (2014)</a:t>
            </a:r>
          </a:p>
          <a:p>
            <a:pPr>
              <a:buFont typeface="Arial" charset="0"/>
              <a:buChar char="•"/>
            </a:pPr>
            <a:endParaRPr lang="en-US" dirty="0">
              <a:solidFill>
                <a:srgbClr val="222222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Arial" charset="0"/>
              </a:rPr>
              <a:t>Bandit Forest algorithm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: a random forest is built and analyzed </a:t>
            </a:r>
            <a:r>
              <a:rPr lang="en-US" dirty="0" err="1">
                <a:solidFill>
                  <a:srgbClr val="222222"/>
                </a:solidFill>
                <a:latin typeface="Arial" charset="0"/>
              </a:rPr>
              <a:t>w.r.t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 the random forest built knowing the joint distribution of contexts and rewards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. (2016)</a:t>
            </a:r>
          </a:p>
          <a:p>
            <a:pPr>
              <a:buFont typeface="Arial" charset="0"/>
              <a:buChar char="•"/>
            </a:pPr>
            <a:endParaRPr lang="en-US" dirty="0" smtClean="0">
              <a:solidFill>
                <a:srgbClr val="222222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Arial" charset="0"/>
              </a:rPr>
              <a:t>Prior Sensitivity of Thompson 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Sampling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: One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important benefit of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Thompson Sampling is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that it allows domain knowledge to be conveniently encoded as a prior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distribution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to balance exploration and exploitation more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effectively. (2016)</a:t>
            </a:r>
          </a:p>
          <a:p>
            <a:pPr>
              <a:buFont typeface="Arial" charset="0"/>
              <a:buChar char="•"/>
            </a:pPr>
            <a:endParaRPr lang="en-US" dirty="0" smtClean="0">
              <a:solidFill>
                <a:srgbClr val="222222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Arial" charset="0"/>
              </a:rPr>
              <a:t>Generalized Linear Contextual </a:t>
            </a:r>
            <a:r>
              <a:rPr lang="en-US" b="1" dirty="0" smtClean="0">
                <a:solidFill>
                  <a:srgbClr val="222222"/>
                </a:solidFill>
                <a:latin typeface="Arial" charset="0"/>
              </a:rPr>
              <a:t>Bandits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: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Propose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an upper confidence bound based algorithm for generalized linear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contextual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bandits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(2017)</a:t>
            </a:r>
          </a:p>
          <a:p>
            <a:pPr>
              <a:buFont typeface="Arial" charset="0"/>
              <a:buChar char="•"/>
            </a:pPr>
            <a:endParaRPr lang="en-US" dirty="0">
              <a:solidFill>
                <a:srgbClr val="222222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Arial" charset="0"/>
              </a:rPr>
              <a:t>Exploration and Intrinsic </a:t>
            </a:r>
            <a:r>
              <a:rPr lang="en-US" b="1" dirty="0" smtClean="0">
                <a:solidFill>
                  <a:srgbClr val="222222"/>
                </a:solidFill>
                <a:latin typeface="Arial" charset="0"/>
              </a:rPr>
              <a:t>Motivation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: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consider an agent’s uncertainty about its environment and the problem of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generalizing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this uncertainty across states.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(2016)</a:t>
            </a:r>
            <a:endParaRPr lang="en-US" b="1" dirty="0">
              <a:solidFill>
                <a:srgbClr val="22222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88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Exploitation and Exploration </a:t>
            </a:r>
            <a:r>
              <a:rPr lang="en-US" b="1" dirty="0" smtClean="0"/>
              <a:t>Tradeoff</a:t>
            </a:r>
          </a:p>
          <a:p>
            <a:endParaRPr lang="en-US" dirty="0" smtClean="0"/>
          </a:p>
          <a:p>
            <a:r>
              <a:rPr lang="en-US" b="1" dirty="0" smtClean="0"/>
              <a:t>Main approaches</a:t>
            </a:r>
          </a:p>
          <a:p>
            <a:pPr lvl="1"/>
            <a:r>
              <a:rPr lang="en-US" dirty="0" smtClean="0"/>
              <a:t>Epsilon Greedy</a:t>
            </a:r>
          </a:p>
          <a:p>
            <a:pPr lvl="1"/>
            <a:r>
              <a:rPr lang="en-US" dirty="0" smtClean="0"/>
              <a:t>UCB, UCT</a:t>
            </a:r>
          </a:p>
          <a:p>
            <a:pPr lvl="1"/>
            <a:r>
              <a:rPr lang="en-US" dirty="0" smtClean="0"/>
              <a:t>Thompson Sampling</a:t>
            </a:r>
          </a:p>
          <a:p>
            <a:pPr lvl="1"/>
            <a:r>
              <a:rPr lang="en-US" dirty="0" smtClean="0"/>
              <a:t>Contextual </a:t>
            </a:r>
            <a:r>
              <a:rPr lang="en-US" dirty="0" smtClean="0"/>
              <a:t>Bandit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Applications in Computational </a:t>
            </a:r>
            <a:r>
              <a:rPr lang="en-US" b="1" dirty="0" smtClean="0"/>
              <a:t>Advertising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91080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2754" y="2592510"/>
            <a:ext cx="5468815" cy="1325563"/>
          </a:xfrm>
        </p:spPr>
        <p:txBody>
          <a:bodyPr>
            <a:normAutofit/>
          </a:bodyPr>
          <a:lstStyle/>
          <a:p>
            <a:r>
              <a:rPr lang="en-US" altLang="zh-CN" sz="8000" smtClean="0"/>
              <a:t>Thanks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99613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E&amp;E?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1339" y="1690686"/>
            <a:ext cx="5044611" cy="4792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Exploitation</a:t>
            </a:r>
            <a:endParaRPr lang="zh-CN" altLang="en-US" sz="4000" dirty="0" smtClean="0"/>
          </a:p>
          <a:p>
            <a:pPr algn="ctr"/>
            <a:endParaRPr lang="zh-CN" altLang="en-US" sz="3200" dirty="0" smtClean="0"/>
          </a:p>
          <a:p>
            <a:pPr algn="ctr"/>
            <a:r>
              <a:rPr lang="en-US" sz="3200" dirty="0" smtClean="0"/>
              <a:t>Short-term ben</a:t>
            </a:r>
            <a:r>
              <a:rPr lang="en-US" altLang="zh-CN" sz="3200" dirty="0" smtClean="0"/>
              <a:t>e</a:t>
            </a:r>
            <a:r>
              <a:rPr lang="en-US" sz="3200" dirty="0" smtClean="0"/>
              <a:t>fit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Stable Benefit, Low risk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altLang="zh-CN" sz="3200" dirty="0" smtClean="0"/>
              <a:t>Relevance</a:t>
            </a:r>
            <a:endParaRPr lang="zh-CN" altLang="en-US" sz="3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696050" y="1690685"/>
            <a:ext cx="5044611" cy="47923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Exploration</a:t>
            </a:r>
            <a:endParaRPr lang="zh-CN" altLang="en-US" sz="40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Long-term benefit</a:t>
            </a:r>
          </a:p>
          <a:p>
            <a:pPr algn="ctr"/>
            <a:endParaRPr lang="zh-CN" altLang="en-US" sz="3200" dirty="0" smtClean="0"/>
          </a:p>
          <a:p>
            <a:pPr algn="ctr"/>
            <a:r>
              <a:rPr lang="en-US" sz="3200" dirty="0" smtClean="0"/>
              <a:t>Unstable Benefit, High Risk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altLang="zh-CN" sz="3200" dirty="0" smtClean="0"/>
              <a:t>Diversity</a:t>
            </a:r>
            <a:endParaRPr lang="en-US" sz="3200" dirty="0" smtClean="0"/>
          </a:p>
        </p:txBody>
      </p:sp>
      <p:sp>
        <p:nvSpPr>
          <p:cNvPr id="6" name="Left-Right Arrow 5"/>
          <p:cNvSpPr/>
          <p:nvPr/>
        </p:nvSpPr>
        <p:spPr>
          <a:xfrm>
            <a:off x="4995334" y="3317631"/>
            <a:ext cx="1998133" cy="746370"/>
          </a:xfrm>
          <a:prstGeom prst="leftRightArrow">
            <a:avLst>
              <a:gd name="adj1" fmla="val 54819"/>
              <a:gd name="adj2" fmla="val 50000"/>
            </a:avLst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VS</a:t>
            </a:r>
            <a:endParaRPr lang="en-US" sz="2800" b="1" dirty="0"/>
          </a:p>
        </p:txBody>
      </p:sp>
      <p:sp>
        <p:nvSpPr>
          <p:cNvPr id="7" name="Left-Right Arrow 6"/>
          <p:cNvSpPr/>
          <p:nvPr/>
        </p:nvSpPr>
        <p:spPr>
          <a:xfrm>
            <a:off x="4995334" y="4282831"/>
            <a:ext cx="1998133" cy="746370"/>
          </a:xfrm>
          <a:prstGeom prst="leftRightArrow">
            <a:avLst>
              <a:gd name="adj1" fmla="val 54819"/>
              <a:gd name="adj2" fmla="val 50000"/>
            </a:avLst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VS</a:t>
            </a:r>
            <a:endParaRPr lang="en-US" sz="2800" b="1" dirty="0"/>
          </a:p>
        </p:txBody>
      </p:sp>
      <p:sp>
        <p:nvSpPr>
          <p:cNvPr id="8" name="Left-Right Arrow 7"/>
          <p:cNvSpPr/>
          <p:nvPr/>
        </p:nvSpPr>
        <p:spPr>
          <a:xfrm>
            <a:off x="4995334" y="5248031"/>
            <a:ext cx="1998133" cy="746370"/>
          </a:xfrm>
          <a:prstGeom prst="leftRightArrow">
            <a:avLst>
              <a:gd name="adj1" fmla="val 54819"/>
              <a:gd name="adj2" fmla="val 50000"/>
            </a:avLst>
          </a:pr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VS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29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E&amp;E</a:t>
            </a:r>
            <a:r>
              <a:rPr lang="zh-CN" altLang="en-US" dirty="0"/>
              <a:t> </a:t>
            </a:r>
            <a:r>
              <a:rPr lang="en-US" altLang="zh-CN" dirty="0" smtClean="0"/>
              <a:t>Example </a:t>
            </a:r>
            <a:r>
              <a:rPr lang="mr-IN" dirty="0"/>
              <a:t>–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AlphaGo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8891"/>
            <a:ext cx="4859989" cy="4903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1877" y="2286281"/>
            <a:ext cx="6142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to select next move from several candidate locations?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734927" y="4030876"/>
            <a:ext cx="35821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Benefit </a:t>
            </a:r>
            <a:r>
              <a:rPr lang="en-US" sz="4400" dirty="0" smtClean="0">
                <a:solidFill>
                  <a:srgbClr val="FF0000"/>
                </a:solidFill>
              </a:rPr>
              <a:t>VS</a:t>
            </a:r>
            <a:r>
              <a:rPr lang="en-US" sz="4400" dirty="0" smtClean="0"/>
              <a:t> Risk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624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E&amp;E Example </a:t>
            </a:r>
            <a:r>
              <a:rPr lang="mr-IN" dirty="0" smtClean="0"/>
              <a:t>–</a:t>
            </a:r>
            <a:r>
              <a:rPr lang="en-US" dirty="0" smtClean="0"/>
              <a:t> Performance </a:t>
            </a:r>
            <a:r>
              <a:rPr lang="en-US" altLang="zh-CN" dirty="0" smtClean="0"/>
              <a:t>A</a:t>
            </a:r>
            <a:r>
              <a:rPr lang="en-US" dirty="0" smtClean="0"/>
              <a:t>ds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1512"/>
            <a:ext cx="15367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86044"/>
            <a:ext cx="1342292" cy="1342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28036"/>
            <a:ext cx="15240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708" y="2461846"/>
            <a:ext cx="6474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1,000,000 impressions      10,000 clicks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CTR=1%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48708" y="3773453"/>
            <a:ext cx="6757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1,000,000 impressions      1,000 clicks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     CTR=0.1%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848708" y="5085060"/>
            <a:ext cx="653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10,000 impressions           10 clicks             CTR=0.1%</a:t>
            </a:r>
          </a:p>
        </p:txBody>
      </p:sp>
      <p:sp>
        <p:nvSpPr>
          <p:cNvPr id="10" name="L-Shape 9"/>
          <p:cNvSpPr/>
          <p:nvPr/>
        </p:nvSpPr>
        <p:spPr>
          <a:xfrm rot="18937248">
            <a:off x="9777046" y="2110153"/>
            <a:ext cx="1160584" cy="703385"/>
          </a:xfrm>
          <a:prstGeom prst="corner">
            <a:avLst>
              <a:gd name="adj1" fmla="val 40000"/>
              <a:gd name="adj2" fmla="val 44118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630638">
            <a:off x="9822976" y="3527270"/>
            <a:ext cx="994834" cy="962670"/>
          </a:xfrm>
          <a:prstGeom prst="plus">
            <a:avLst>
              <a:gd name="adj" fmla="val 3839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787" y="4794101"/>
            <a:ext cx="1329415" cy="13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4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E&amp;E Example </a:t>
            </a:r>
            <a:r>
              <a:rPr lang="mr-IN" dirty="0"/>
              <a:t>–</a:t>
            </a:r>
            <a:r>
              <a:rPr lang="en-US" dirty="0" smtClean="0"/>
              <a:t> Multi-armed Bandits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7480"/>
            <a:ext cx="3275134" cy="3275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72" y="2102826"/>
            <a:ext cx="4943670" cy="3289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096" y="2879324"/>
            <a:ext cx="1329415" cy="13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Multi-armed Bandits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4780240"/>
            <a:ext cx="28956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3846582"/>
            <a:ext cx="2514600" cy="88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3004344"/>
            <a:ext cx="17780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2085906"/>
            <a:ext cx="3111500" cy="5842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07332" y="2085906"/>
            <a:ext cx="4128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Real Reward</a:t>
            </a:r>
            <a:r>
              <a:rPr lang="en-US" sz="2800" b="1" dirty="0"/>
              <a:t> </a:t>
            </a:r>
            <a:r>
              <a:rPr lang="en-US" sz="2800" b="1" dirty="0" smtClean="0"/>
              <a:t>Distributions</a:t>
            </a:r>
            <a:r>
              <a:rPr lang="en-US" sz="2800" b="1" dirty="0"/>
              <a:t> 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07332" y="3004344"/>
            <a:ext cx="2841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Expected Reward</a:t>
            </a:r>
            <a:r>
              <a:rPr lang="en-US" sz="2800" b="1" dirty="0"/>
              <a:t> 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07332" y="3922782"/>
            <a:ext cx="4266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Maximal Expected Reward</a:t>
            </a:r>
            <a:r>
              <a:rPr lang="en-US" sz="2800" b="1" dirty="0"/>
              <a:t> 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07332" y="4841220"/>
            <a:ext cx="1160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Regret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20562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Approaches </a:t>
            </a:r>
            <a:r>
              <a:rPr lang="mr-IN" altLang="zh-CN" dirty="0"/>
              <a:t>–</a:t>
            </a:r>
            <a:r>
              <a:rPr lang="en-US" altLang="zh-CN" dirty="0"/>
              <a:t> </a:t>
            </a:r>
            <a:r>
              <a:rPr lang="en-US" altLang="zh-CN" dirty="0" smtClean="0"/>
              <a:t>Epsilon greedy</a:t>
            </a:r>
            <a:endParaRPr lang="en-US" dirty="0"/>
          </a:p>
        </p:txBody>
      </p:sp>
      <p:sp>
        <p:nvSpPr>
          <p:cNvPr id="5" name="AutoShape 2" descr="-\epsilon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88895" y="2552700"/>
            <a:ext cx="872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ambria Math" charset="0"/>
                <a:ea typeface="Cambria Math" charset="0"/>
                <a:cs typeface="Cambria Math" charset="0"/>
              </a:rPr>
              <a:t>1-ϵ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1515720" y="4020998"/>
            <a:ext cx="4187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Cambria Math" charset="0"/>
                <a:ea typeface="Cambria Math" charset="0"/>
                <a:cs typeface="Cambria Math" charset="0"/>
              </a:rPr>
              <a:t>ϵ</a:t>
            </a:r>
            <a:endParaRPr lang="en-US" sz="4000"/>
          </a:p>
        </p:txBody>
      </p:sp>
      <p:sp>
        <p:nvSpPr>
          <p:cNvPr id="10" name="TextBox 9"/>
          <p:cNvSpPr txBox="1"/>
          <p:nvPr/>
        </p:nvSpPr>
        <p:spPr>
          <a:xfrm>
            <a:off x="2711295" y="2552700"/>
            <a:ext cx="5829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Exploit, select the best arm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11295" y="4020998"/>
            <a:ext cx="6611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Explore, randomly select a arm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45578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9083</TotalTime>
  <Words>860</Words>
  <Application>Microsoft Macintosh PowerPoint</Application>
  <PresentationFormat>Widescreen</PresentationFormat>
  <Paragraphs>172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Calibri Light</vt:lpstr>
      <vt:lpstr>Cambria Math</vt:lpstr>
      <vt:lpstr>DengXian</vt:lpstr>
      <vt:lpstr>DengXian Light</vt:lpstr>
      <vt:lpstr>Mangal</vt:lpstr>
      <vt:lpstr>Times New Roman</vt:lpstr>
      <vt:lpstr>Arial</vt:lpstr>
      <vt:lpstr>Office Theme</vt:lpstr>
      <vt:lpstr>Exploration &amp; Exploitation  in Computational Advertising</vt:lpstr>
      <vt:lpstr>Outline</vt:lpstr>
      <vt:lpstr>What is E&amp;E?</vt:lpstr>
      <vt:lpstr>What is E&amp;E?</vt:lpstr>
      <vt:lpstr>E&amp;E Example – AlphaGo</vt:lpstr>
      <vt:lpstr>E&amp;E Example – Performance Ads Optimization</vt:lpstr>
      <vt:lpstr>E&amp;E Example – Multi-armed Bandits </vt:lpstr>
      <vt:lpstr>Definition of Multi-armed Bandits Problem</vt:lpstr>
      <vt:lpstr>Main Approaches – Epsilon greedy</vt:lpstr>
      <vt:lpstr>Main Approaches – UCB(Upper Confidence Bound)</vt:lpstr>
      <vt:lpstr>Main Approaches – UCB(Upper Confidence Bound)</vt:lpstr>
      <vt:lpstr>Main Approaches – UCB</vt:lpstr>
      <vt:lpstr>E&amp;E Application – CTR Exploration</vt:lpstr>
      <vt:lpstr>Main Approaches – UCB extension</vt:lpstr>
      <vt:lpstr>Main Approaches – UCT</vt:lpstr>
      <vt:lpstr>Main Approaches – UCT</vt:lpstr>
      <vt:lpstr>Main Approaches – Thompson Sampling</vt:lpstr>
      <vt:lpstr>Main Approaches – Thompson Sampling</vt:lpstr>
      <vt:lpstr>Main Approaches – Beta Distribution Examples</vt:lpstr>
      <vt:lpstr>Main Approaches – Thompson Sampling</vt:lpstr>
      <vt:lpstr>Main Approaches – Thompson Sampling</vt:lpstr>
      <vt:lpstr>E&amp;E Application - Programmatic Creative Optimization </vt:lpstr>
      <vt:lpstr>Main Approaches – Contextual Bandit Approach</vt:lpstr>
      <vt:lpstr>Main Approaches – Contextual Bandit Approach</vt:lpstr>
      <vt:lpstr>Main Approaches – LinUCB</vt:lpstr>
      <vt:lpstr>Main Approaches – LinUCB</vt:lpstr>
      <vt:lpstr>Main Approaches – LinUCB</vt:lpstr>
      <vt:lpstr>Main Approaches – LinUCB</vt:lpstr>
      <vt:lpstr>E&amp;E Applications – Auction Traffic Allocation</vt:lpstr>
      <vt:lpstr>Recent Research</vt:lpstr>
      <vt:lpstr>Summary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&amp; Exploitation  In Computational Advertising</dc:title>
  <dc:creator>Zhe Wang</dc:creator>
  <cp:lastModifiedBy>Wang Zhe</cp:lastModifiedBy>
  <cp:revision>312</cp:revision>
  <dcterms:created xsi:type="dcterms:W3CDTF">2017-06-24T07:20:20Z</dcterms:created>
  <dcterms:modified xsi:type="dcterms:W3CDTF">2017-07-06T15:19:00Z</dcterms:modified>
</cp:coreProperties>
</file>